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300" r:id="rId3"/>
    <p:sldId id="275" r:id="rId4"/>
    <p:sldId id="257" r:id="rId5"/>
    <p:sldId id="290" r:id="rId6"/>
    <p:sldId id="259" r:id="rId7"/>
    <p:sldId id="261" r:id="rId8"/>
    <p:sldId id="291" r:id="rId9"/>
    <p:sldId id="276" r:id="rId10"/>
    <p:sldId id="286" r:id="rId11"/>
    <p:sldId id="287" r:id="rId12"/>
    <p:sldId id="306" r:id="rId13"/>
    <p:sldId id="289" r:id="rId14"/>
    <p:sldId id="258" r:id="rId15"/>
    <p:sldId id="277" r:id="rId16"/>
    <p:sldId id="278" r:id="rId17"/>
    <p:sldId id="292" r:id="rId18"/>
    <p:sldId id="280" r:id="rId19"/>
    <p:sldId id="283" r:id="rId20"/>
    <p:sldId id="285" r:id="rId21"/>
    <p:sldId id="293" r:id="rId22"/>
    <p:sldId id="296" r:id="rId23"/>
    <p:sldId id="302" r:id="rId24"/>
    <p:sldId id="297" r:id="rId25"/>
    <p:sldId id="282" r:id="rId26"/>
    <p:sldId id="294" r:id="rId27"/>
    <p:sldId id="301" r:id="rId28"/>
    <p:sldId id="303" r:id="rId29"/>
    <p:sldId id="305" r:id="rId30"/>
    <p:sldId id="304" r:id="rId31"/>
    <p:sldId id="284" r:id="rId32"/>
    <p:sldId id="266" r:id="rId33"/>
    <p:sldId id="298" r:id="rId34"/>
    <p:sldId id="299" r:id="rId35"/>
    <p:sldId id="279" r:id="rId36"/>
    <p:sldId id="295" r:id="rId37"/>
    <p:sldId id="288" r:id="rId38"/>
  </p:sldIdLst>
  <p:sldSz cx="9144000" cy="5143500" type="screen16x9"/>
  <p:notesSz cx="6858000" cy="9144000"/>
  <p:embeddedFontLst>
    <p:embeddedFont>
      <p:font typeface="Oswald" panose="020B0604020202020204" charset="0"/>
      <p:regular r:id="rId40"/>
      <p:bold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469"/>
    <p:restoredTop sz="88200"/>
  </p:normalViewPr>
  <p:slideViewPr>
    <p:cSldViewPr snapToGrid="0">
      <p:cViewPr varScale="1">
        <p:scale>
          <a:sx n="95" d="100"/>
          <a:sy n="95" d="100"/>
        </p:scale>
        <p:origin x="437" y="7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96505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1.tiff"/><Relationship Id="rId7" Type="http://schemas.openxmlformats.org/officeDocument/2006/relationships/customXml" Target="../ink/ink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2.png"/><Relationship Id="rId9" Type="http://schemas.openxmlformats.org/officeDocument/2006/relationships/customXml" Target="../ink/ink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7.png"/><Relationship Id="rId18" Type="http://schemas.openxmlformats.org/officeDocument/2006/relationships/image" Target="../media/image52.svg"/><Relationship Id="rId26" Type="http://schemas.openxmlformats.org/officeDocument/2006/relationships/image" Target="../media/image58.svg"/><Relationship Id="rId3" Type="http://schemas.openxmlformats.org/officeDocument/2006/relationships/image" Target="../media/image39.png"/><Relationship Id="rId21" Type="http://schemas.openxmlformats.org/officeDocument/2006/relationships/image" Target="../media/image2.png"/><Relationship Id="rId34" Type="http://schemas.openxmlformats.org/officeDocument/2006/relationships/image" Target="../media/image66.svg"/><Relationship Id="rId7" Type="http://schemas.openxmlformats.org/officeDocument/2006/relationships/image" Target="../media/image43.png"/><Relationship Id="rId12" Type="http://schemas.openxmlformats.org/officeDocument/2006/relationships/image" Target="../media/image38.svg"/><Relationship Id="rId17" Type="http://schemas.openxmlformats.org/officeDocument/2006/relationships/image" Target="../media/image51.png"/><Relationship Id="rId25" Type="http://schemas.openxmlformats.org/officeDocument/2006/relationships/image" Target="../media/image57.png"/><Relationship Id="rId33" Type="http://schemas.openxmlformats.org/officeDocument/2006/relationships/image" Target="../media/image65.png"/><Relationship Id="rId2" Type="http://schemas.openxmlformats.org/officeDocument/2006/relationships/notesSlide" Target="../notesSlides/notesSlide34.xml"/><Relationship Id="rId16" Type="http://schemas.openxmlformats.org/officeDocument/2006/relationships/image" Target="../media/image50.svg"/><Relationship Id="rId20" Type="http://schemas.openxmlformats.org/officeDocument/2006/relationships/image" Target="../media/image54.svg"/><Relationship Id="rId29"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2.svg"/><Relationship Id="rId11" Type="http://schemas.openxmlformats.org/officeDocument/2006/relationships/image" Target="../media/image37.png"/><Relationship Id="rId24" Type="http://schemas.openxmlformats.org/officeDocument/2006/relationships/image" Target="../media/image56.svg"/><Relationship Id="rId32" Type="http://schemas.openxmlformats.org/officeDocument/2006/relationships/image" Target="../media/image64.svg"/><Relationship Id="rId5" Type="http://schemas.openxmlformats.org/officeDocument/2006/relationships/image" Target="../media/image41.png"/><Relationship Id="rId15" Type="http://schemas.openxmlformats.org/officeDocument/2006/relationships/image" Target="../media/image49.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8.svg"/><Relationship Id="rId10" Type="http://schemas.openxmlformats.org/officeDocument/2006/relationships/image" Target="../media/image46.svg"/><Relationship Id="rId19" Type="http://schemas.openxmlformats.org/officeDocument/2006/relationships/image" Target="../media/image53.png"/><Relationship Id="rId31" Type="http://schemas.openxmlformats.org/officeDocument/2006/relationships/image" Target="../media/image63.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48.svg"/><Relationship Id="rId22" Type="http://schemas.openxmlformats.org/officeDocument/2006/relationships/image" Target="../media/image3.svg"/><Relationship Id="rId27" Type="http://schemas.openxmlformats.org/officeDocument/2006/relationships/image" Target="../media/image59.png"/><Relationship Id="rId30" Type="http://schemas.openxmlformats.org/officeDocument/2006/relationships/image" Target="../media/image62.svg"/><Relationship Id="rId35"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129900" y="81033"/>
            <a:ext cx="9014100" cy="5693866"/>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a:t>
            </a:r>
          </a:p>
          <a:p>
            <a:pPr marL="285750" indent="-285750">
              <a:buFontTx/>
              <a:buChar char="-"/>
            </a:pPr>
            <a:r>
              <a:rPr lang="de-DE" b="1" dirty="0">
                <a:highlight>
                  <a:srgbClr val="FFFF00"/>
                </a:highlight>
              </a:rPr>
              <a:t>Generell Story Line </a:t>
            </a:r>
            <a:r>
              <a:rPr lang="de-DE" dirty="0"/>
              <a:t>besser schreiben: Argumente, Begründung in Kommentarsektion</a:t>
            </a:r>
          </a:p>
          <a:p>
            <a:pPr marL="285750" indent="-285750">
              <a:buFontTx/>
              <a:buChar char="-"/>
            </a:pPr>
            <a:r>
              <a:rPr lang="de-DE" dirty="0"/>
              <a:t>Korrelation: Herausforderung und Begründung beschreiben</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a:t>
            </a:r>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a:t>
            </a:r>
          </a:p>
          <a:p>
            <a:pPr marL="285750" indent="-285750">
              <a:buFontTx/>
              <a:buChar char="-"/>
            </a:pPr>
            <a:r>
              <a:rPr lang="de-DE" dirty="0"/>
              <a:t>Alle Grafiken hinterfragen und Codes überprüfen</a:t>
            </a:r>
          </a:p>
          <a:p>
            <a:pPr marL="285750" indent="-285750">
              <a:buFontTx/>
              <a:buChar char="-"/>
            </a:pPr>
            <a:r>
              <a:rPr lang="de-DE" dirty="0"/>
              <a:t>Die Grafiken auf Excel mit R ersetzen, da Excel Daten unbereinigt sind</a:t>
            </a:r>
          </a:p>
          <a:p>
            <a:pPr marL="285750" indent="-285750">
              <a:buFontTx/>
              <a:buChar char="-"/>
            </a:pPr>
            <a:r>
              <a:rPr lang="de-DE" dirty="0"/>
              <a:t>Grafiken andere Designs z.B. </a:t>
            </a:r>
            <a:r>
              <a:rPr lang="de-DE" dirty="0" err="1"/>
              <a:t>Heatma</a:t>
            </a:r>
            <a:r>
              <a:rPr lang="de-DE" dirty="0"/>
              <a:t>/Kreisdiagramme ausprobieren</a:t>
            </a:r>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endParaRPr lang="de-DE" dirty="0"/>
          </a:p>
          <a:p>
            <a:pPr marL="285750" indent="-285750">
              <a:buFontTx/>
              <a:buChar char="-"/>
            </a:pPr>
            <a:r>
              <a:rPr lang="de-DE" dirty="0"/>
              <a:t>RMD Datei Codes rauslöschen, die wir nicht verwenden und Kommentare schreiben sowie strukturieren</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Powerpoint</a:t>
            </a:r>
            <a:r>
              <a:rPr lang="de-DE" dirty="0"/>
              <a:t> erstellen</a:t>
            </a:r>
          </a:p>
          <a:p>
            <a:pPr marL="285750" indent="-285750">
              <a:buFontTx/>
              <a:buChar char="-"/>
            </a:pPr>
            <a:r>
              <a:rPr lang="de-DE" dirty="0"/>
              <a:t>Icons in die </a:t>
            </a:r>
            <a:r>
              <a:rPr lang="de-DE" dirty="0" err="1"/>
              <a:t>Slides</a:t>
            </a:r>
            <a:r>
              <a:rPr lang="de-DE" dirty="0"/>
              <a:t> einfügen, wo es passt</a:t>
            </a:r>
          </a:p>
          <a:p>
            <a:pPr marL="285750" indent="-285750">
              <a:buFontTx/>
              <a:buChar char="-"/>
            </a:pPr>
            <a:r>
              <a:rPr lang="de-DE" dirty="0"/>
              <a:t>Formatierung, Schrift, Farben überprüfen ob alle einheitlich</a:t>
            </a:r>
          </a:p>
          <a:p>
            <a:endParaRPr lang="de-DE" dirty="0"/>
          </a:p>
          <a:p>
            <a:r>
              <a:rPr lang="de-DE" b="1" u="sng" dirty="0"/>
              <a:t>Formelles:</a:t>
            </a:r>
          </a:p>
          <a:p>
            <a:pPr marL="285750" indent="-285750">
              <a:buFontTx/>
              <a:buChar char="-"/>
            </a:pPr>
            <a:r>
              <a:rPr lang="de-DE" dirty="0"/>
              <a:t>Quellen ganz hinten einfügen (Fußnoten setzen wenn möglich)</a:t>
            </a:r>
          </a:p>
          <a:p>
            <a:pPr marL="285750" indent="-285750">
              <a:buFontTx/>
              <a:buChar char="-"/>
            </a:pPr>
            <a:r>
              <a:rPr lang="de-DE" dirty="0"/>
              <a:t>Wer präsentiert? (25min) + üben!</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E3136928-69EE-42FC-B5B2-B16913682CC0}"/>
              </a:ext>
            </a:extLst>
          </p:cNvPr>
          <p:cNvPicPr>
            <a:picLocks noChangeAspect="1"/>
          </p:cNvPicPr>
          <p:nvPr/>
        </p:nvPicPr>
        <p:blipFill>
          <a:blip r:embed="rId3"/>
          <a:stretch>
            <a:fillRect/>
          </a:stretch>
        </p:blipFill>
        <p:spPr>
          <a:xfrm>
            <a:off x="5193282" y="2125578"/>
            <a:ext cx="3638951" cy="2293281"/>
          </a:xfrm>
          <a:prstGeom prst="rect">
            <a:avLst/>
          </a:prstGeom>
        </p:spPr>
      </p:pic>
      <p:pic>
        <p:nvPicPr>
          <p:cNvPr id="8" name="Grafik 7">
            <a:extLst>
              <a:ext uri="{FF2B5EF4-FFF2-40B4-BE49-F238E27FC236}">
                <a16:creationId xmlns:a16="http://schemas.microsoft.com/office/drawing/2014/main" id="{CD092CDA-3C35-4FB3-8618-A5DAAD6ACB5E}"/>
              </a:ext>
            </a:extLst>
          </p:cNvPr>
          <p:cNvPicPr>
            <a:picLocks noChangeAspect="1"/>
          </p:cNvPicPr>
          <p:nvPr/>
        </p:nvPicPr>
        <p:blipFill>
          <a:blip r:embed="rId4"/>
          <a:stretch>
            <a:fillRect/>
          </a:stretch>
        </p:blipFill>
        <p:spPr>
          <a:xfrm>
            <a:off x="144279" y="1458617"/>
            <a:ext cx="4796689" cy="2960242"/>
          </a:xfrm>
          <a:prstGeom prst="rect">
            <a:avLst/>
          </a:prstGeom>
        </p:spPr>
      </p:pic>
    </p:spTree>
    <p:extLst>
      <p:ext uri="{BB962C8B-B14F-4D97-AF65-F5344CB8AC3E}">
        <p14:creationId xmlns:p14="http://schemas.microsoft.com/office/powerpoint/2010/main" val="331265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9" name="Grafik 8">
            <a:extLst>
              <a:ext uri="{FF2B5EF4-FFF2-40B4-BE49-F238E27FC236}">
                <a16:creationId xmlns:a16="http://schemas.microsoft.com/office/drawing/2014/main" id="{5D39CF03-E432-4331-8DCC-72F007AD2B3D}"/>
              </a:ext>
            </a:extLst>
          </p:cNvPr>
          <p:cNvPicPr>
            <a:picLocks noChangeAspect="1"/>
          </p:cNvPicPr>
          <p:nvPr/>
        </p:nvPicPr>
        <p:blipFill>
          <a:blip r:embed="rId3"/>
          <a:stretch>
            <a:fillRect/>
          </a:stretch>
        </p:blipFill>
        <p:spPr>
          <a:xfrm>
            <a:off x="299055" y="1284109"/>
            <a:ext cx="5818133" cy="3599970"/>
          </a:xfrm>
          <a:prstGeom prst="rect">
            <a:avLst/>
          </a:prstGeom>
        </p:spPr>
      </p:pic>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4">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3073" y="504828"/>
            <a:ext cx="747953" cy="747953"/>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6560A148-9DFD-427A-8E4A-340CE8995B92}"/>
              </a:ext>
            </a:extLst>
          </p:cNvPr>
          <p:cNvPicPr>
            <a:picLocks noChangeAspect="1"/>
          </p:cNvPicPr>
          <p:nvPr/>
        </p:nvPicPr>
        <p:blipFill>
          <a:blip r:embed="rId3"/>
          <a:stretch>
            <a:fillRect/>
          </a:stretch>
        </p:blipFill>
        <p:spPr>
          <a:xfrm>
            <a:off x="334250" y="1024350"/>
            <a:ext cx="6061000" cy="3742668"/>
          </a:xfrm>
          <a:prstGeom prst="rect">
            <a:avLst/>
          </a:prstGeom>
        </p:spPr>
      </p:pic>
    </p:spTree>
    <p:extLst>
      <p:ext uri="{BB962C8B-B14F-4D97-AF65-F5344CB8AC3E}">
        <p14:creationId xmlns:p14="http://schemas.microsoft.com/office/powerpoint/2010/main" val="96738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1729</Words>
  <Application>Microsoft Office PowerPoint</Application>
  <PresentationFormat>Bildschirmpräsentation (16:9)</PresentationFormat>
  <Paragraphs>415</Paragraphs>
  <Slides>37</Slides>
  <Notes>36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37</vt:i4>
      </vt:variant>
    </vt:vector>
  </HeadingPairs>
  <TitlesOfParts>
    <vt:vector size="41" baseType="lpstr">
      <vt:lpstr>Arial</vt:lpstr>
      <vt:lpstr>Roboto</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Trang</cp:lastModifiedBy>
  <cp:revision>136</cp:revision>
  <dcterms:modified xsi:type="dcterms:W3CDTF">2021-02-16T12:45:18Z</dcterms:modified>
</cp:coreProperties>
</file>